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78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2" r:id="rId14"/>
    <p:sldId id="280" r:id="rId15"/>
    <p:sldId id="265" r:id="rId16"/>
    <p:sldId id="266" r:id="rId17"/>
    <p:sldId id="267" r:id="rId18"/>
    <p:sldId id="283" r:id="rId19"/>
    <p:sldId id="271" r:id="rId20"/>
    <p:sldId id="272" r:id="rId21"/>
    <p:sldId id="268" r:id="rId22"/>
    <p:sldId id="284" r:id="rId23"/>
    <p:sldId id="285" r:id="rId24"/>
    <p:sldId id="286" r:id="rId25"/>
    <p:sldId id="273" r:id="rId26"/>
    <p:sldId id="274" r:id="rId27"/>
    <p:sldId id="275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541-EBF2-4543-85A1-61BC608986CC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DC75-9418-4C0D-B08A-09B32B253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jee/vsepr-theory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AMINES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ns\Desktop\1280px-Primary-amine-2D-general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95600"/>
            <a:ext cx="4495800" cy="2859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ns\Desktop\2-Figure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ns\Desktop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ns\Desktop\Primary-straight-chain-amines-corrected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ns\Desktop\Nomenclature+IUPAC+names+(cont’d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ns\Desktop\5218995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901" y="990600"/>
            <a:ext cx="7885511" cy="4952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ISOMERISM IN AMINES</a:t>
            </a:r>
            <a:endParaRPr lang="en-US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ns\Desktop\YbV2qalvQM62j5FNws97_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886" y="1142999"/>
            <a:ext cx="6528514" cy="48894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OPTICAL ACTIVITY IN AMINES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IN" dirty="0" smtClean="0"/>
              <a:t>PREPARATION OF AMINE</a:t>
            </a:r>
            <a:endParaRPr lang="en-IN" dirty="0"/>
          </a:p>
        </p:txBody>
      </p:sp>
      <p:pic>
        <p:nvPicPr>
          <p:cNvPr id="5122" name="Picture 2" descr="C:\Users\Welcome\Desktop\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227950" cy="4826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69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6482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Reduction with iron scrap and hydrochloric acid is preferred </a:t>
            </a:r>
            <a:r>
              <a:rPr lang="en-IN" sz="2800" dirty="0" smtClean="0"/>
              <a:t>because FeCl2 </a:t>
            </a:r>
            <a:r>
              <a:rPr lang="en-IN" sz="2800" dirty="0" smtClean="0"/>
              <a:t>formed gets hydrolysed to release hydrochloric acid during </a:t>
            </a:r>
            <a:r>
              <a:rPr lang="en-IN" sz="2800" dirty="0" smtClean="0"/>
              <a:t>the reaction</a:t>
            </a:r>
            <a:r>
              <a:rPr lang="en-IN" sz="2800" dirty="0" smtClean="0"/>
              <a:t>. Thus, only a small amount of hydrochloric acid is </a:t>
            </a:r>
            <a:r>
              <a:rPr lang="en-IN" sz="2800" dirty="0" smtClean="0"/>
              <a:t>required to </a:t>
            </a:r>
            <a:r>
              <a:rPr lang="en-IN" sz="2800" dirty="0" smtClean="0"/>
              <a:t>initiate the reaction.</a:t>
            </a:r>
            <a:endParaRPr lang="en-I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PYRAMIDAL STRUCTURE OF AMINE</a:t>
            </a:r>
            <a:endParaRPr lang="en-US" dirty="0"/>
          </a:p>
        </p:txBody>
      </p:sp>
      <p:pic>
        <p:nvPicPr>
          <p:cNvPr id="4" name="Content Placeholder 3" descr="C:\Users\sns\Desktop\amines-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20000" cy="377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867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Sp3 </a:t>
            </a:r>
            <a:r>
              <a:rPr lang="en-US" dirty="0" err="1" smtClean="0"/>
              <a:t>hybridised</a:t>
            </a:r>
            <a:r>
              <a:rPr lang="en-US" dirty="0" smtClean="0"/>
              <a:t> nitrogen </a:t>
            </a:r>
            <a:r>
              <a:rPr lang="en-US" dirty="0" err="1" smtClean="0"/>
              <a:t>orbitals</a:t>
            </a:r>
            <a:r>
              <a:rPr lang="en-US" dirty="0" smtClean="0"/>
              <a:t> with bond angle 108</a:t>
            </a:r>
            <a:r>
              <a:rPr lang="en-US" sz="1100" dirty="0" smtClean="0"/>
              <a:t>0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ns\Desktop\4.+Reduction+of+nitro+comp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ns\Desktop\Y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400800" cy="39169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</a:t>
            </a:r>
          </a:p>
          <a:p>
            <a:r>
              <a:rPr lang="en-US" sz="2800" dirty="0" smtClean="0"/>
              <a:t>FROM ALKYL HALIDE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83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HOFFMANN’S AMMONOLYSIS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05400"/>
            <a:ext cx="5143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1"/>
            <a:ext cx="7848599" cy="27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667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457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rgbClr val="C00000"/>
                </a:solidFill>
                <a:latin typeface="Agency FB" pitchFamily="34" charset="0"/>
              </a:rPr>
              <a:t>Method is for the preparation amine one carbon </a:t>
            </a:r>
            <a:r>
              <a:rPr lang="en-IN" sz="3200" dirty="0" err="1" smtClean="0">
                <a:solidFill>
                  <a:srgbClr val="C00000"/>
                </a:solidFill>
                <a:latin typeface="Agency FB" pitchFamily="34" charset="0"/>
              </a:rPr>
              <a:t>mre</a:t>
            </a:r>
            <a:r>
              <a:rPr lang="en-IN" sz="3200" dirty="0" smtClean="0">
                <a:solidFill>
                  <a:srgbClr val="C00000"/>
                </a:solidFill>
                <a:latin typeface="Agency FB" pitchFamily="34" charset="0"/>
              </a:rPr>
              <a:t> than the starting </a:t>
            </a:r>
            <a:r>
              <a:rPr lang="en-IN" sz="3200" dirty="0" err="1" smtClean="0">
                <a:solidFill>
                  <a:srgbClr val="C00000"/>
                </a:solidFill>
                <a:latin typeface="Agency FB" pitchFamily="34" charset="0"/>
              </a:rPr>
              <a:t>nitrile</a:t>
            </a:r>
            <a:endParaRPr lang="en-IN" sz="3200" dirty="0">
              <a:solidFill>
                <a:srgbClr val="C000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972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23" y="762000"/>
            <a:ext cx="839277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ns\Desktop\hoffmann-bromamide-re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74" y="457200"/>
            <a:ext cx="863020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ns\Desktop\Gabriel-Phthalimide-Synthesis-Mechanism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7660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GABRIEL PHTHALIMIDE SYNTHESIS</a:t>
            </a:r>
            <a:endParaRPr lang="en-US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/>
              <a:t>The lower aliphatic amines are gases with fishy odour. </a:t>
            </a: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Primary amines with </a:t>
            </a:r>
            <a:r>
              <a:rPr lang="en-IN" sz="2800" dirty="0" smtClean="0"/>
              <a:t>three or more carbon atoms are liquid and still higher ones </a:t>
            </a:r>
            <a:r>
              <a:rPr lang="en-IN" sz="2800" dirty="0" smtClean="0"/>
              <a:t>are solid</a:t>
            </a:r>
            <a:r>
              <a:rPr lang="en-IN" sz="2800" dirty="0" smtClean="0"/>
              <a:t>. </a:t>
            </a: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Aniline </a:t>
            </a:r>
            <a:r>
              <a:rPr lang="en-IN" sz="2800" dirty="0" smtClean="0"/>
              <a:t>and other </a:t>
            </a:r>
            <a:r>
              <a:rPr lang="en-IN" sz="2800" dirty="0" err="1" smtClean="0"/>
              <a:t>arylamines</a:t>
            </a:r>
            <a:r>
              <a:rPr lang="en-IN" sz="2800" dirty="0" smtClean="0"/>
              <a:t> are usually </a:t>
            </a:r>
            <a:r>
              <a:rPr lang="en-IN" sz="2800" dirty="0" smtClean="0"/>
              <a:t>odourless </a:t>
            </a:r>
            <a:r>
              <a:rPr lang="en-IN" sz="2800" dirty="0" smtClean="0"/>
              <a:t>but </a:t>
            </a:r>
            <a:r>
              <a:rPr lang="en-IN" sz="2800" dirty="0" smtClean="0"/>
              <a:t>get coloured </a:t>
            </a:r>
            <a:r>
              <a:rPr lang="en-IN" sz="2800" dirty="0" smtClean="0"/>
              <a:t>on storage due to atmospheric </a:t>
            </a:r>
            <a:r>
              <a:rPr lang="en-IN" sz="2800" dirty="0" smtClean="0"/>
              <a:t>oxidation.</a:t>
            </a:r>
          </a:p>
          <a:p>
            <a:endParaRPr lang="en-IN" sz="2800" dirty="0" smtClean="0"/>
          </a:p>
          <a:p>
            <a:r>
              <a:rPr lang="en-IN" sz="2800" b="1" dirty="0" smtClean="0"/>
              <a:t>     SOLUBILITY</a:t>
            </a: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Lower aliphatic amines are soluble in water because they can </a:t>
            </a:r>
            <a:r>
              <a:rPr lang="en-IN" sz="2800" dirty="0" smtClean="0"/>
              <a:t>form hydrogen </a:t>
            </a:r>
            <a:r>
              <a:rPr lang="en-IN" sz="2800" dirty="0" smtClean="0"/>
              <a:t>bonds with water molecules</a:t>
            </a:r>
            <a:r>
              <a:rPr lang="en-IN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</a:t>
            </a:r>
            <a:r>
              <a:rPr lang="en-IN" sz="2800" dirty="0" smtClean="0"/>
              <a:t>However, solubility </a:t>
            </a:r>
            <a:r>
              <a:rPr lang="en-IN" sz="2800" dirty="0" smtClean="0"/>
              <a:t>decreases with </a:t>
            </a:r>
            <a:r>
              <a:rPr lang="en-IN" sz="2800" dirty="0" smtClean="0"/>
              <a:t>increase in molar mass of amines due to increase in size of </a:t>
            </a:r>
            <a:r>
              <a:rPr lang="en-IN" sz="2800" dirty="0" smtClean="0"/>
              <a:t>the hydrophobic </a:t>
            </a:r>
            <a:r>
              <a:rPr lang="en-IN" sz="2800" dirty="0" smtClean="0"/>
              <a:t>alkyl part</a:t>
            </a:r>
            <a:r>
              <a:rPr lang="en-IN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</a:t>
            </a:r>
            <a:r>
              <a:rPr lang="en-IN" sz="2800" dirty="0" smtClean="0">
                <a:solidFill>
                  <a:srgbClr val="C00000"/>
                </a:solidFill>
              </a:rPr>
              <a:t>Higher amines are essentially insoluble in water.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PHYSICAL PROPERTIES OF AMINE</a:t>
            </a:r>
            <a:endParaRPr lang="en-I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STATE AND ODOUR</a:t>
            </a:r>
            <a:endParaRPr lang="en-IN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/>
              <a:t>Primary and secondary amines are engaged in </a:t>
            </a:r>
            <a:r>
              <a:rPr lang="en-IN" sz="2800" dirty="0" smtClean="0"/>
              <a:t>intermolecular association </a:t>
            </a:r>
            <a:r>
              <a:rPr lang="en-IN" sz="2800" dirty="0" smtClean="0"/>
              <a:t>due to hydrogen bonding between nitrogen of one </a:t>
            </a:r>
            <a:r>
              <a:rPr lang="en-IN" sz="2800" dirty="0" smtClean="0"/>
              <a:t>and hydrogen </a:t>
            </a:r>
            <a:r>
              <a:rPr lang="en-IN" sz="2800" dirty="0" smtClean="0"/>
              <a:t>of another molecule</a:t>
            </a:r>
            <a:r>
              <a:rPr lang="en-IN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</a:t>
            </a:r>
            <a:r>
              <a:rPr lang="en-IN" sz="2800" dirty="0" smtClean="0"/>
              <a:t>This intermolecular association is </a:t>
            </a:r>
            <a:r>
              <a:rPr lang="en-IN" sz="2800" dirty="0" smtClean="0"/>
              <a:t>more in </a:t>
            </a:r>
            <a:r>
              <a:rPr lang="en-IN" sz="2800" dirty="0" smtClean="0"/>
              <a:t>primary amines than in secondary amines as there are two hydrogen</a:t>
            </a:r>
          </a:p>
          <a:p>
            <a:r>
              <a:rPr lang="en-IN" sz="2800" dirty="0" smtClean="0"/>
              <a:t>atoms available for hydrogen bond formation in it. </a:t>
            </a: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Tertiary </a:t>
            </a:r>
            <a:r>
              <a:rPr lang="en-IN" sz="2800" dirty="0" smtClean="0"/>
              <a:t>amines </a:t>
            </a:r>
            <a:r>
              <a:rPr lang="en-IN" sz="2800" dirty="0" smtClean="0"/>
              <a:t>do not </a:t>
            </a:r>
            <a:r>
              <a:rPr lang="en-IN" sz="2800" dirty="0" smtClean="0"/>
              <a:t>have intermolecular association due to the absence of </a:t>
            </a:r>
            <a:r>
              <a:rPr lang="en-IN" sz="2800" dirty="0" smtClean="0"/>
              <a:t>hydrogen atom </a:t>
            </a:r>
            <a:r>
              <a:rPr lang="en-IN" sz="2800" dirty="0" smtClean="0"/>
              <a:t>available for hydrogen bond formation</a:t>
            </a:r>
            <a:r>
              <a:rPr lang="en-IN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</a:t>
            </a:r>
            <a:r>
              <a:rPr lang="en-IN" sz="2800" dirty="0" smtClean="0"/>
              <a:t>Therefore, the order </a:t>
            </a:r>
            <a:r>
              <a:rPr lang="en-IN" sz="2800" dirty="0" smtClean="0"/>
              <a:t>of boiling </a:t>
            </a:r>
            <a:r>
              <a:rPr lang="en-IN" sz="2800" dirty="0" smtClean="0"/>
              <a:t>points of isomeric amines is as follows</a:t>
            </a:r>
            <a:r>
              <a:rPr lang="en-IN" sz="2800" dirty="0" smtClean="0"/>
              <a:t>:</a:t>
            </a:r>
            <a:r>
              <a:rPr lang="en-IN" sz="2800" dirty="0" smtClean="0"/>
              <a:t> Primary &gt; Secondary &gt; Tertiary</a:t>
            </a:r>
            <a:endParaRPr lang="en-IN" sz="2800" dirty="0" smtClean="0"/>
          </a:p>
          <a:p>
            <a:endParaRPr lang="en-IN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71029"/>
            <a:ext cx="3276600" cy="148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BOILING POINT</a:t>
            </a:r>
            <a:endParaRPr lang="en-IN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Amines</a:t>
            </a:r>
            <a:r>
              <a:rPr lang="en-US" sz="3600" dirty="0"/>
              <a:t> are formally derivatives of ammonia, wherein one or more hydrogen atoms have been replaced by a substituent such as an alkyl or aryl group (these may respectively be called </a:t>
            </a:r>
            <a:r>
              <a:rPr lang="en-US" sz="3600" dirty="0" smtClean="0"/>
              <a:t>alkyl amines </a:t>
            </a:r>
            <a:r>
              <a:rPr lang="en-US" sz="3600" dirty="0"/>
              <a:t>and </a:t>
            </a:r>
            <a:r>
              <a:rPr lang="en-US" sz="3600" dirty="0" smtClean="0"/>
              <a:t>aryl amines</a:t>
            </a:r>
            <a:r>
              <a:rPr lang="en-US" sz="3600" dirty="0"/>
              <a:t>; </a:t>
            </a:r>
            <a:r>
              <a:rPr lang="en-US" sz="3600" b="1" dirty="0"/>
              <a:t>amines</a:t>
            </a:r>
            <a:r>
              <a:rPr lang="en-US" sz="3600" dirty="0"/>
              <a:t> in which both types of substituent are attached to one nitrogen atom may be called </a:t>
            </a:r>
            <a:r>
              <a:rPr lang="en-US" sz="3600" dirty="0" smtClean="0"/>
              <a:t>alkyl </a:t>
            </a:r>
            <a:r>
              <a:rPr lang="en-US" sz="3600" dirty="0" err="1" smtClean="0"/>
              <a:t>arylamines</a:t>
            </a:r>
            <a:r>
              <a:rPr lang="en-US" sz="3600" dirty="0"/>
              <a:t>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Boiling+Points+Amines+have+boiling+points+between+alkanes+and+alcohols+Amines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chapter-9amine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8"/>
            <a:ext cx="8229600" cy="617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304800"/>
            <a:ext cx="7696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1358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Amine Structure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Nitrogen has 5 valence electrons and so is trivalent with a lone pair. As per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3AD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VSEPR theory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nitrogen present in amines is sp3 hybridized and due to the presence of lone pair, it is pyramidal in shape instead of tetrahedral shape which is a general structure for most sp3 hybridized molecules. Each of the three sp3 hybridized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nitrogen overlap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hydrogen or carbon depending upon the configuration of amines. Due to the presence of lone pair, the C-N-H angle in amines is less than 109 degrees which is a characteristic angle of tetrahedral geometry. The angle of amines is near about 108 degrees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697605" cy="55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ns\Desktop\3-s2.0-B9780128044926000022-u02-25-9780128044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3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162800" cy="58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ns\Desktop\aromatic-amine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219" y="685800"/>
            <a:ext cx="7104576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296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AMINES</vt:lpstr>
      <vt:lpstr>PYRAMIDAL STRUCTURE OF AMINE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PREPARATION OF AMINE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AMINES</dc:title>
  <dc:creator>sns</dc:creator>
  <cp:lastModifiedBy>ismail - [2010]</cp:lastModifiedBy>
  <cp:revision>15</cp:revision>
  <dcterms:created xsi:type="dcterms:W3CDTF">2019-09-24T03:47:01Z</dcterms:created>
  <dcterms:modified xsi:type="dcterms:W3CDTF">2019-09-25T17:45:13Z</dcterms:modified>
</cp:coreProperties>
</file>